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6" r:id="rId2"/>
    <p:sldId id="279" r:id="rId3"/>
    <p:sldId id="345" r:id="rId4"/>
    <p:sldId id="337" r:id="rId5"/>
    <p:sldId id="321" r:id="rId6"/>
    <p:sldId id="332" r:id="rId7"/>
    <p:sldId id="341" r:id="rId8"/>
    <p:sldId id="348" r:id="rId9"/>
    <p:sldId id="333" r:id="rId10"/>
    <p:sldId id="349" r:id="rId11"/>
    <p:sldId id="346" r:id="rId12"/>
    <p:sldId id="331" r:id="rId13"/>
    <p:sldId id="336" r:id="rId14"/>
    <p:sldId id="338" r:id="rId15"/>
    <p:sldId id="334" r:id="rId16"/>
    <p:sldId id="318" r:id="rId17"/>
    <p:sldId id="330" r:id="rId18"/>
    <p:sldId id="317" r:id="rId19"/>
    <p:sldId id="314" r:id="rId20"/>
    <p:sldId id="315"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86420" autoAdjust="0"/>
  </p:normalViewPr>
  <p:slideViewPr>
    <p:cSldViewPr>
      <p:cViewPr varScale="1">
        <p:scale>
          <a:sx n="76" d="100"/>
          <a:sy n="76" d="100"/>
        </p:scale>
        <p:origin x="396"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14-11-2021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tiff"/><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4.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867471"/>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pic>
        <p:nvPicPr>
          <p:cNvPr id="1026" name="Picture 2" descr="Lam Research - Wikipedia">
            <a:extLst>
              <a:ext uri="{FF2B5EF4-FFF2-40B4-BE49-F238E27FC236}">
                <a16:creationId xmlns:a16="http://schemas.microsoft.com/office/drawing/2014/main" xmlns="" id="{94FAC96A-B744-409F-BC2C-4F94C874A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28" y="383634"/>
            <a:ext cx="3940765" cy="13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69688" y="227909"/>
            <a:ext cx="10969943" cy="711081"/>
          </a:xfrm>
        </p:spPr>
        <p:txBody>
          <a:bodyPr>
            <a:noAutofit/>
          </a:bodyPr>
          <a:lstStyle/>
          <a:p>
            <a:r>
              <a:rPr lang="en-US" dirty="0">
                <a:solidFill>
                  <a:schemeClr val="bg1"/>
                </a:solidFill>
                <a:latin typeface="Cooper Black" panose="0208090404030B020404" pitchFamily="18" charset="0"/>
              </a:rPr>
              <a:t>UI Annotations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133059" y="1053372"/>
            <a:ext cx="5247619" cy="5209524"/>
          </a:xfrm>
          <a:prstGeom prst="rect">
            <a:avLst/>
          </a:prstGeom>
        </p:spPr>
      </p:pic>
      <p:sp>
        <p:nvSpPr>
          <p:cNvPr id="8" name="Rounded Rectangle 7"/>
          <p:cNvSpPr/>
          <p:nvPr/>
        </p:nvSpPr>
        <p:spPr bwMode="gray">
          <a:xfrm>
            <a:off x="3502124" y="5030088"/>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Line item Annotation </a:t>
            </a:r>
          </a:p>
        </p:txBody>
      </p:sp>
      <p:grpSp>
        <p:nvGrpSpPr>
          <p:cNvPr id="9" name="Group 8"/>
          <p:cNvGrpSpPr/>
          <p:nvPr/>
        </p:nvGrpSpPr>
        <p:grpSpPr>
          <a:xfrm>
            <a:off x="6343660" y="5130541"/>
            <a:ext cx="1427302" cy="129386"/>
            <a:chOff x="4382180" y="3061155"/>
            <a:chExt cx="1427963" cy="129446"/>
          </a:xfrm>
        </p:grpSpPr>
        <p:sp>
          <p:nvSpPr>
            <p:cNvPr id="10" name="Pie 9"/>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2" name="Straight Connector 11"/>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V="1">
            <a:off x="5600473" y="5167036"/>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350287" y="4581128"/>
            <a:ext cx="1427302" cy="129386"/>
            <a:chOff x="4382180" y="3061155"/>
            <a:chExt cx="1427963" cy="129446"/>
          </a:xfrm>
          <a:solidFill>
            <a:srgbClr val="FF0000"/>
          </a:solidFill>
        </p:grpSpPr>
        <p:sp>
          <p:nvSpPr>
            <p:cNvPr id="15" name="Pie 14"/>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bwMode="gray">
          <a:xfrm>
            <a:off x="3142084" y="4509120"/>
            <a:ext cx="2484473" cy="323502"/>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Identification</a:t>
            </a:r>
            <a:r>
              <a:rPr lang="en-GB" sz="1600" kern="0" dirty="0" smtClean="0">
                <a:solidFill>
                  <a:schemeClr val="bg1"/>
                </a:solidFill>
                <a:ea typeface="Arial Unicode MS" pitchFamily="34" charset="-128"/>
                <a:cs typeface="Arial Unicode MS" pitchFamily="34" charset="-128"/>
              </a:rPr>
              <a:t> </a:t>
            </a:r>
            <a:r>
              <a:rPr lang="en-GB" sz="1600" kern="0" dirty="0">
                <a:solidFill>
                  <a:schemeClr val="bg1"/>
                </a:solidFill>
                <a:ea typeface="Arial Unicode MS" pitchFamily="34" charset="-128"/>
                <a:cs typeface="Arial Unicode MS" pitchFamily="34" charset="-128"/>
              </a:rPr>
              <a:t>Annotation </a:t>
            </a:r>
          </a:p>
        </p:txBody>
      </p:sp>
      <p:cxnSp>
        <p:nvCxnSpPr>
          <p:cNvPr id="19" name="Straight Connector 18"/>
          <p:cNvCxnSpPr/>
          <p:nvPr/>
        </p:nvCxnSpPr>
        <p:spPr>
          <a:xfrm flipV="1">
            <a:off x="5626556" y="464606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9567" y="971460"/>
            <a:ext cx="4556734" cy="646331"/>
          </a:xfrm>
          <a:prstGeom prst="rect">
            <a:avLst/>
          </a:prstGeom>
        </p:spPr>
        <p:txBody>
          <a:bodyPr wrap="square">
            <a:spAutoFit/>
          </a:bodyPr>
          <a:lstStyle/>
          <a:p>
            <a:pPr algn="just"/>
            <a:r>
              <a:rPr lang="en-US" sz="1800" dirty="0" smtClean="0">
                <a:solidFill>
                  <a:schemeClr val="bg1"/>
                </a:solidFill>
              </a:rPr>
              <a:t>Exercise :-</a:t>
            </a:r>
          </a:p>
          <a:p>
            <a:pPr algn="just"/>
            <a:r>
              <a:rPr lang="en-US" sz="1800" dirty="0" smtClean="0">
                <a:solidFill>
                  <a:schemeClr val="bg1"/>
                </a:solidFill>
              </a:rPr>
              <a:t>Metadata Extension Code for UI Annotation</a:t>
            </a:r>
            <a:endParaRPr lang="en-US" sz="1800" dirty="0">
              <a:solidFill>
                <a:schemeClr val="bg1"/>
              </a:solidFill>
            </a:endParaRPr>
          </a:p>
        </p:txBody>
      </p:sp>
    </p:spTree>
    <p:extLst>
      <p:ext uri="{BB962C8B-B14F-4D97-AF65-F5344CB8AC3E}">
        <p14:creationId xmlns:p14="http://schemas.microsoft.com/office/powerpoint/2010/main" val="334726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509253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xmlns=""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xmlns=""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533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xmlns=""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23345741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1058933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smtClean="0">
                <a:solidFill>
                  <a:schemeClr val="bg1"/>
                </a:solidFill>
                <a:ea typeface="Arial Unicode MS" pitchFamily="34" charset="-128"/>
                <a:cs typeface="Arial Unicode MS" pitchFamily="34" charset="-128"/>
              </a:rPr>
              <a:t>Annotate BO</a:t>
            </a:r>
            <a:r>
              <a:rPr lang="en-GB" sz="1800" kern="0" dirty="0" smtClean="0">
                <a:solidFill>
                  <a:schemeClr val="bg1"/>
                </a:solidFill>
                <a:ea typeface="Arial Unicode MS" pitchFamily="34" charset="-128"/>
                <a:cs typeface="Arial Unicode MS" pitchFamily="34" charset="-128"/>
              </a:rPr>
              <a:t> </a:t>
            </a:r>
            <a:endParaRPr lang="en-GB" sz="1800" kern="0" dirty="0">
              <a:solidFill>
                <a:schemeClr val="bg1"/>
              </a:solidFill>
              <a:ea typeface="Arial Unicode MS" pitchFamily="34" charset="-128"/>
              <a:cs typeface="Arial Unicode MS" pitchFamily="34" charset="-128"/>
            </a:endParaRP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smtClean="0">
                <a:solidFill>
                  <a:schemeClr val="bg1"/>
                </a:solidFill>
              </a:rPr>
              <a:t>Exercise:-</a:t>
            </a:r>
          </a:p>
          <a:p>
            <a:r>
              <a:rPr lang="en-US" sz="1800" dirty="0" smtClean="0">
                <a:solidFill>
                  <a:schemeClr val="bg1"/>
                </a:solidFill>
              </a:rPr>
              <a:t>CDS BOPF Scenario</a:t>
            </a:r>
            <a:r>
              <a:rPr lang="en-US" sz="1800" dirty="0" smtClean="0">
                <a:solidFill>
                  <a:schemeClr val="bg1"/>
                </a:solidFill>
              </a:rPr>
              <a:t> </a:t>
            </a:r>
          </a:p>
        </p:txBody>
      </p:sp>
    </p:spTree>
    <p:extLst>
      <p:ext uri="{BB962C8B-B14F-4D97-AF65-F5344CB8AC3E}">
        <p14:creationId xmlns:p14="http://schemas.microsoft.com/office/powerpoint/2010/main" val="3868575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9841370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1026602"/>
            <a:ext cx="8252191" cy="3693319"/>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Use Case</a:t>
            </a:r>
          </a:p>
          <a:p>
            <a:pPr marL="285750" lvl="0" indent="-285750" algn="just">
              <a:buFont typeface="Arial" panose="020B0604020202020204" pitchFamily="34" charset="0"/>
              <a:buChar char="•"/>
            </a:pPr>
            <a:r>
              <a:rPr lang="en-US" sz="1800" dirty="0">
                <a:solidFill>
                  <a:schemeClr val="bg1"/>
                </a:solidFill>
              </a:rPr>
              <a:t>Flow of Use Case</a:t>
            </a:r>
          </a:p>
          <a:p>
            <a:pPr marL="285750" lvl="0" indent="-285750" algn="just">
              <a:buFont typeface="Arial" panose="020B0604020202020204" pitchFamily="34" charset="0"/>
              <a:buChar char="•"/>
            </a:pPr>
            <a:r>
              <a:rPr lang="en-US" sz="1800" dirty="0">
                <a:solidFill>
                  <a:schemeClr val="bg1"/>
                </a:solidFill>
              </a:rPr>
              <a:t>Implementing Use Case</a:t>
            </a:r>
          </a:p>
          <a:p>
            <a:pPr marL="285750" lvl="0" indent="-285750" algn="just">
              <a:buFont typeface="Arial" panose="020B0604020202020204" pitchFamily="34" charset="0"/>
              <a:buChar char="•"/>
            </a:pPr>
            <a:r>
              <a:rPr lang="en-US" sz="1800" dirty="0">
                <a:solidFill>
                  <a:schemeClr val="bg1"/>
                </a:solidFill>
              </a:rPr>
              <a:t>Creating Fiori App on top of CDS View</a:t>
            </a:r>
          </a:p>
          <a:p>
            <a:pPr marL="285750" lvl="0" indent="-285750" algn="just">
              <a:buFont typeface="Arial" panose="020B0604020202020204" pitchFamily="34" charset="0"/>
              <a:buChar char="•"/>
            </a:pPr>
            <a:r>
              <a:rPr lang="en-US" sz="1800" dirty="0" smtClean="0">
                <a:solidFill>
                  <a:schemeClr val="bg1"/>
                </a:solidFill>
              </a:rPr>
              <a:t>Defining Metadata </a:t>
            </a:r>
            <a:r>
              <a:rPr lang="en-US" sz="1800" dirty="0">
                <a:solidFill>
                  <a:schemeClr val="bg1"/>
                </a:solidFill>
              </a:rPr>
              <a:t>Extension</a:t>
            </a:r>
          </a:p>
          <a:p>
            <a:pPr marL="285750" lvl="0" indent="-285750" algn="just">
              <a:buFont typeface="Arial" panose="020B0604020202020204" pitchFamily="34" charset="0"/>
              <a:buChar char="•"/>
            </a:pPr>
            <a:r>
              <a:rPr lang="en-US" sz="1800" dirty="0" smtClean="0">
                <a:solidFill>
                  <a:schemeClr val="bg1"/>
                </a:solidFill>
              </a:rPr>
              <a:t>Describing UI </a:t>
            </a:r>
            <a:r>
              <a:rPr lang="en-US" sz="1800" dirty="0">
                <a:solidFill>
                  <a:schemeClr val="bg1"/>
                </a:solidFill>
              </a:rPr>
              <a:t>Annotations</a:t>
            </a:r>
          </a:p>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Scenario</a:t>
            </a:r>
          </a:p>
          <a:p>
            <a:pPr marL="285750" indent="-285750" algn="just">
              <a:buFont typeface="Arial" panose="020B0604020202020204" pitchFamily="34" charset="0"/>
              <a:buChar char="•"/>
            </a:pPr>
            <a:r>
              <a:rPr lang="en-US" sz="1800" dirty="0">
                <a:solidFill>
                  <a:schemeClr val="bg1"/>
                </a:solidFill>
              </a:rPr>
              <a:t>Development Flow &amp; Artifact</a:t>
            </a:r>
          </a:p>
          <a:p>
            <a:pPr marL="285750" lvl="0" indent="-285750" algn="just">
              <a:buFont typeface="Arial" panose="020B0604020202020204" pitchFamily="34" charset="0"/>
              <a:buChar char="•"/>
            </a:pPr>
            <a:endParaRPr lang="en-US" sz="1800" dirty="0">
              <a:solidFill>
                <a:schemeClr val="bg1"/>
              </a:solidFill>
            </a:endParaRPr>
          </a:p>
          <a:p>
            <a:pPr marL="285750" lvl="0" indent="-285750" algn="just">
              <a:buFont typeface="Arial" panose="020B0604020202020204" pitchFamily="34" charset="0"/>
              <a:buChar char="•"/>
            </a:pP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35021"/>
            <a:ext cx="10969943" cy="711081"/>
          </a:xfrm>
        </p:spPr>
        <p:txBody>
          <a:bodyPr>
            <a:noAutofit/>
          </a:bodyPr>
          <a:lstStyle/>
          <a:p>
            <a:r>
              <a:rPr lang="en-US" dirty="0">
                <a:solidFill>
                  <a:schemeClr val="bg1"/>
                </a:solidFill>
                <a:latin typeface="Cooper Black" panose="0208090404030B020404" pitchFamily="18" charset="0"/>
              </a:rPr>
              <a:t>Use Case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TextBox 7">
            <a:extLst>
              <a:ext uri="{FF2B5EF4-FFF2-40B4-BE49-F238E27FC236}">
                <a16:creationId xmlns:a16="http://schemas.microsoft.com/office/drawing/2014/main" xmlns="" id="{143FD799-7AF1-48E3-B982-FDA4BAF2B532}"/>
              </a:ext>
            </a:extLst>
          </p:cNvPr>
          <p:cNvSpPr txBox="1"/>
          <p:nvPr/>
        </p:nvSpPr>
        <p:spPr>
          <a:xfrm>
            <a:off x="320040" y="978408"/>
            <a:ext cx="11521440" cy="4524315"/>
          </a:xfrm>
          <a:prstGeom prst="rect">
            <a:avLst/>
          </a:prstGeom>
          <a:noFill/>
        </p:spPr>
        <p:txBody>
          <a:bodyPr wrap="square" rtlCol="0">
            <a:spAutoFit/>
          </a:bodyPr>
          <a:lstStyle/>
          <a:p>
            <a:pPr algn="just"/>
            <a:r>
              <a:rPr lang="en-US" sz="1800" dirty="0">
                <a:solidFill>
                  <a:schemeClr val="bg1"/>
                </a:solidFill>
              </a:rPr>
              <a:t>Aviation industry changed a lot and hard hit by pandemics. They are allowed to perform flight operations with COVID safety norms. As per aviation ministry most of the activities should be contact less. Which includes the luggage, boarding, sitting arrangement, aircraft sanitization and food deliveries. Now due to pandemic, the loading of food and beverages inside a flight is also changing.</a:t>
            </a:r>
          </a:p>
          <a:p>
            <a:pPr algn="just"/>
            <a:r>
              <a:rPr lang="en-US" sz="1800" dirty="0">
                <a:solidFill>
                  <a:schemeClr val="bg1"/>
                </a:solidFill>
              </a:rPr>
              <a:t>My Customer asked me to develop a solution which can be used by food manager on the floor with his/her tablet to check the upcoming flights and assign the food items. A delivery manager thus check the assignment and approves it. On approval, the same will be picked by crew members from backyard of airport.</a:t>
            </a:r>
          </a:p>
          <a:p>
            <a:pPr algn="just"/>
            <a:endParaRPr lang="en-US" sz="1800" dirty="0">
              <a:solidFill>
                <a:schemeClr val="bg1"/>
              </a:solidFill>
            </a:endParaRPr>
          </a:p>
          <a:p>
            <a:pPr algn="just"/>
            <a:r>
              <a:rPr lang="en-US" sz="1800" dirty="0">
                <a:solidFill>
                  <a:schemeClr val="bg1"/>
                </a:solidFill>
              </a:rPr>
              <a:t>We are already on S/4HANA and we have following needs</a:t>
            </a:r>
          </a:p>
          <a:p>
            <a:pPr marL="342900" indent="-342900" algn="just">
              <a:buAutoNum type="arabicPeriod"/>
            </a:pPr>
            <a:r>
              <a:rPr lang="en-US" sz="1800" dirty="0">
                <a:solidFill>
                  <a:schemeClr val="bg1"/>
                </a:solidFill>
              </a:rPr>
              <a:t>A Fiori App which should be fast and accessible on tablet to view all the flights</a:t>
            </a:r>
          </a:p>
          <a:p>
            <a:pPr marL="342900" indent="-342900" algn="just">
              <a:buAutoNum type="arabicPeriod"/>
            </a:pPr>
            <a:r>
              <a:rPr lang="en-US" sz="1800" dirty="0">
                <a:solidFill>
                  <a:schemeClr val="bg1"/>
                </a:solidFill>
              </a:rPr>
              <a:t>User should be able to search the flights based on CARRID, CONNID</a:t>
            </a:r>
          </a:p>
          <a:p>
            <a:pPr marL="342900" indent="-342900" algn="just">
              <a:buAutoNum type="arabicPeriod"/>
            </a:pPr>
            <a:r>
              <a:rPr lang="en-US" sz="1800" dirty="0">
                <a:solidFill>
                  <a:schemeClr val="bg1"/>
                </a:solidFill>
              </a:rPr>
              <a:t>We should be able to create new entries for flight and assign meal for them</a:t>
            </a:r>
          </a:p>
          <a:p>
            <a:pPr marL="342900" indent="-342900" algn="just">
              <a:buAutoNum type="arabicPeriod"/>
            </a:pPr>
            <a:r>
              <a:rPr lang="en-US" sz="1800" dirty="0">
                <a:solidFill>
                  <a:schemeClr val="bg1"/>
                </a:solidFill>
              </a:rPr>
              <a:t>Also solution should allow Update and delete of flight meal records</a:t>
            </a:r>
          </a:p>
          <a:p>
            <a:pPr marL="342900" indent="-342900" algn="just">
              <a:buAutoNum type="arabicPeriod"/>
            </a:pPr>
            <a:r>
              <a:rPr lang="en-US" sz="1800" dirty="0">
                <a:solidFill>
                  <a:schemeClr val="bg1"/>
                </a:solidFill>
              </a:rPr>
              <a:t>Finally, An approval process is also required to approve flight meals assigned by food manager on floor.</a:t>
            </a:r>
          </a:p>
          <a:p>
            <a:pPr algn="just"/>
            <a:endParaRPr lang="en-US" sz="1800" dirty="0">
              <a:solidFill>
                <a:schemeClr val="bg1"/>
              </a:solidFill>
            </a:endParaRPr>
          </a:p>
          <a:p>
            <a:pPr marL="342900" indent="-342900" algn="just">
              <a:buAutoNum type="arabicPeriod"/>
            </a:pPr>
            <a:endParaRPr lang="en-US" sz="1800" dirty="0">
              <a:solidFill>
                <a:schemeClr val="bg1"/>
              </a:solidFill>
            </a:endParaRPr>
          </a:p>
        </p:txBody>
      </p:sp>
    </p:spTree>
    <p:extLst>
      <p:ext uri="{BB962C8B-B14F-4D97-AF65-F5344CB8AC3E}">
        <p14:creationId xmlns:p14="http://schemas.microsoft.com/office/powerpoint/2010/main" val="2025359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Use Case</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a16="http://schemas.microsoft.com/office/drawing/2014/main" xmlns=""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a16="http://schemas.microsoft.com/office/drawing/2014/main" xmlns=""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a16="http://schemas.microsoft.com/office/drawing/2014/main" xmlns=""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a16="http://schemas.microsoft.com/office/drawing/2014/main" xmlns=""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a16="http://schemas.microsoft.com/office/drawing/2014/main" xmlns=""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a16="http://schemas.microsoft.com/office/drawing/2014/main" xmlns=""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a16="http://schemas.microsoft.com/office/drawing/2014/main" xmlns=""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a16="http://schemas.microsoft.com/office/drawing/2014/main" xmlns=""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a16="http://schemas.microsoft.com/office/drawing/2014/main" xmlns=""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a16="http://schemas.microsoft.com/office/drawing/2014/main" xmlns=""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a16="http://schemas.microsoft.com/office/drawing/2014/main" xmlns=""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p>
        </p:txBody>
      </p:sp>
      <p:sp>
        <p:nvSpPr>
          <p:cNvPr id="18" name="Rectangle 17">
            <a:extLst>
              <a:ext uri="{FF2B5EF4-FFF2-40B4-BE49-F238E27FC236}">
                <a16:creationId xmlns:a16="http://schemas.microsoft.com/office/drawing/2014/main" xmlns=""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ZATS_CDS_BOPF</a:t>
            </a:r>
          </a:p>
        </p:txBody>
      </p:sp>
      <p:sp>
        <p:nvSpPr>
          <p:cNvPr id="19" name="Rectangle 18">
            <a:extLst>
              <a:ext uri="{FF2B5EF4-FFF2-40B4-BE49-F238E27FC236}">
                <a16:creationId xmlns:a16="http://schemas.microsoft.com/office/drawing/2014/main" xmlns=""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ZATS_MED_BOPF</a:t>
            </a:r>
          </a:p>
        </p:txBody>
      </p:sp>
      <p:sp>
        <p:nvSpPr>
          <p:cNvPr id="20" name="Freeform: Shape 73">
            <a:extLst>
              <a:ext uri="{FF2B5EF4-FFF2-40B4-BE49-F238E27FC236}">
                <a16:creationId xmlns:a16="http://schemas.microsoft.com/office/drawing/2014/main" xmlns=""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a16="http://schemas.microsoft.com/office/drawing/2014/main" xmlns=""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Metadata Extension 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a16="http://schemas.microsoft.com/office/drawing/2014/main" xmlns=""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Consumption CDS View. </a:t>
            </a:r>
          </a:p>
        </p:txBody>
      </p:sp>
      <p:sp>
        <p:nvSpPr>
          <p:cNvPr id="23" name="Rectangle 22">
            <a:extLst>
              <a:ext uri="{FF2B5EF4-FFF2-40B4-BE49-F238E27FC236}">
                <a16:creationId xmlns:a16="http://schemas.microsoft.com/office/drawing/2014/main" xmlns=""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Table – ZOFT_MEALS</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a:t>
            </a:r>
          </a:p>
        </p:txBody>
      </p:sp>
      <p:sp>
        <p:nvSpPr>
          <p:cNvPr id="24" name="Rectangle 23">
            <a:extLst>
              <a:ext uri="{FF2B5EF4-FFF2-40B4-BE49-F238E27FC236}">
                <a16:creationId xmlns:a16="http://schemas.microsoft.com/office/drawing/2014/main" xmlns=""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Draft Table - ZOFT_JUL_MEAL.</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xmlns=""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p>
        </p:txBody>
      </p:sp>
    </p:spTree>
    <p:extLst>
      <p:ext uri="{BB962C8B-B14F-4D97-AF65-F5344CB8AC3E}">
        <p14:creationId xmlns:p14="http://schemas.microsoft.com/office/powerpoint/2010/main" val="36913598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9567" y="167049"/>
            <a:ext cx="10969943" cy="711081"/>
          </a:xfrm>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963197" y="1348589"/>
            <a:ext cx="5412445" cy="5063256"/>
          </a:xfrm>
          <a:prstGeom prst="rect">
            <a:avLst/>
          </a:prstGeom>
        </p:spPr>
      </p:pic>
      <p:sp>
        <p:nvSpPr>
          <p:cNvPr id="9" name="Rectangle 8"/>
          <p:cNvSpPr/>
          <p:nvPr/>
        </p:nvSpPr>
        <p:spPr>
          <a:xfrm>
            <a:off x="529567" y="878131"/>
            <a:ext cx="4556734" cy="369332"/>
          </a:xfrm>
          <a:prstGeom prst="rect">
            <a:avLst/>
          </a:prstGeom>
        </p:spPr>
        <p:txBody>
          <a:bodyPr wrap="square">
            <a:spAutoFit/>
          </a:bodyPr>
          <a:lstStyle/>
          <a:p>
            <a:pPr algn="just"/>
            <a:r>
              <a:rPr lang="en-US" sz="1800" dirty="0" smtClean="0">
                <a:solidFill>
                  <a:schemeClr val="bg1"/>
                </a:solidFill>
              </a:rPr>
              <a:t>CDS View Code</a:t>
            </a:r>
          </a:p>
        </p:txBody>
      </p:sp>
      <p:sp>
        <p:nvSpPr>
          <p:cNvPr id="10" name="Rounded Rectangle 9"/>
          <p:cNvSpPr/>
          <p:nvPr/>
        </p:nvSpPr>
        <p:spPr bwMode="gray">
          <a:xfrm>
            <a:off x="3219126" y="2552204"/>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OData Exposure</a:t>
            </a:r>
            <a:r>
              <a:rPr lang="en-GB" sz="1600" kern="0" dirty="0" smtClean="0">
                <a:solidFill>
                  <a:schemeClr val="bg1"/>
                </a:solidFill>
                <a:ea typeface="Arial Unicode MS" pitchFamily="34" charset="-128"/>
                <a:cs typeface="Arial Unicode MS" pitchFamily="34" charset="-128"/>
              </a:rPr>
              <a:t> </a:t>
            </a:r>
            <a:endParaRPr lang="en-GB" sz="1600" kern="0" dirty="0">
              <a:solidFill>
                <a:schemeClr val="bg1"/>
              </a:solidFill>
              <a:ea typeface="Arial Unicode MS" pitchFamily="34" charset="-128"/>
              <a:cs typeface="Arial Unicode MS" pitchFamily="34" charset="-128"/>
            </a:endParaRPr>
          </a:p>
        </p:txBody>
      </p:sp>
      <p:grpSp>
        <p:nvGrpSpPr>
          <p:cNvPr id="12" name="Group 11"/>
          <p:cNvGrpSpPr/>
          <p:nvPr/>
        </p:nvGrpSpPr>
        <p:grpSpPr>
          <a:xfrm>
            <a:off x="6060662" y="2652657"/>
            <a:ext cx="1427302" cy="129386"/>
            <a:chOff x="4382180" y="3061155"/>
            <a:chExt cx="1427963" cy="129446"/>
          </a:xfrm>
        </p:grpSpPr>
        <p:sp>
          <p:nvSpPr>
            <p:cNvPr id="13" name="Pie 12"/>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4" name="Straight Connector 13"/>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flipV="1">
            <a:off x="5317475" y="2689152"/>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710" y="276357"/>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Open Business Application Studio. </a:t>
            </a: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a:solidFill>
                  <a:schemeClr val="bg1"/>
                </a:solidFill>
              </a:rPr>
              <a:t>Choose List Report Object Page &amp; Next.</a:t>
            </a: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3. </a:t>
            </a:r>
            <a:r>
              <a:rPr lang="en-US" sz="1800" dirty="0">
                <a:solidFill>
                  <a:schemeClr val="bg1"/>
                </a:solidFill>
              </a:rPr>
              <a:t>Click on SAP Fiori application &amp; Next.</a:t>
            </a: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2300" y="211638"/>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5</a:t>
            </a:r>
            <a:r>
              <a:rPr lang="en-US" sz="1800" dirty="0">
                <a:solidFill>
                  <a:schemeClr val="bg1"/>
                </a:solidFill>
              </a:rPr>
              <a:t>. Enter Data Source &amp; Select OData service. </a:t>
            </a: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8. </a:t>
            </a:r>
            <a:r>
              <a:rPr lang="en-US" sz="1800" dirty="0">
                <a:solidFill>
                  <a:schemeClr val="bg1"/>
                </a:solidFill>
              </a:rPr>
              <a:t>Run Project for Final output.</a:t>
            </a: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6</a:t>
            </a:r>
            <a:r>
              <a:rPr lang="en-US" sz="1800" dirty="0">
                <a:solidFill>
                  <a:schemeClr val="bg1"/>
                </a:solidFill>
              </a:rPr>
              <a:t>. Entity Selection &amp; Next.</a:t>
            </a: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 </a:t>
            </a:r>
            <a:r>
              <a:rPr lang="en-US" sz="1800" dirty="0">
                <a:solidFill>
                  <a:schemeClr val="bg1"/>
                </a:solidFill>
              </a:rPr>
              <a:t>Enter Project Attributes &amp; Finish.</a:t>
            </a:r>
          </a:p>
        </p:txBody>
      </p:sp>
    </p:spTree>
    <p:extLst>
      <p:ext uri="{BB962C8B-B14F-4D97-AF65-F5344CB8AC3E}">
        <p14:creationId xmlns:p14="http://schemas.microsoft.com/office/powerpoint/2010/main" val="7242724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0040" y="229743"/>
            <a:ext cx="10969943" cy="711081"/>
          </a:xfrm>
        </p:spPr>
        <p:txBody>
          <a:bodyPr>
            <a:noAutofit/>
          </a:bodyPr>
          <a:lstStyle/>
          <a:p>
            <a:r>
              <a:rPr lang="en-US" dirty="0">
                <a:solidFill>
                  <a:schemeClr val="bg1"/>
                </a:solidFill>
                <a:latin typeface="Cooper Black" panose="0208090404030B020404" pitchFamily="18" charset="0"/>
              </a:rPr>
              <a:t>Gold Standard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1A94EB2-B705-4D44-A9E8-6675DDEC1186}"/>
              </a:ext>
            </a:extLst>
          </p:cNvPr>
          <p:cNvSpPr txBox="1"/>
          <p:nvPr/>
        </p:nvSpPr>
        <p:spPr>
          <a:xfrm>
            <a:off x="464056" y="978408"/>
            <a:ext cx="11030956" cy="3416320"/>
          </a:xfrm>
          <a:prstGeom prst="rect">
            <a:avLst/>
          </a:prstGeom>
          <a:noFill/>
        </p:spPr>
        <p:txBody>
          <a:bodyPr wrap="square" rtlCol="0">
            <a:spAutoFit/>
          </a:bodyPr>
          <a:lstStyle/>
          <a:p>
            <a:pPr algn="just"/>
            <a:r>
              <a:rPr lang="en-US" sz="1800" dirty="0">
                <a:solidFill>
                  <a:schemeClr val="bg1"/>
                </a:solidFill>
              </a:rPr>
              <a:t>In real-time application, </a:t>
            </a:r>
          </a:p>
          <a:p>
            <a:pPr marL="342900" indent="-342900" algn="just">
              <a:buAutoNum type="arabicPeriod"/>
            </a:pPr>
            <a:r>
              <a:rPr lang="en-US" sz="1800" dirty="0">
                <a:solidFill>
                  <a:schemeClr val="bg1"/>
                </a:solidFill>
              </a:rPr>
              <a:t>we bring statelessness to our application logic but our UI keeps on changing. Hence we separate the UI logic from business logic. Currently the UI logic is merged with app logic which create a risk when a developer change UI logic by mistake it can hamper the app logic.</a:t>
            </a:r>
          </a:p>
          <a:p>
            <a:pPr marL="342900" indent="-342900" algn="just">
              <a:buAutoNum type="arabicPeriod"/>
            </a:pPr>
            <a:r>
              <a:rPr lang="en-US" sz="1800" dirty="0">
                <a:solidFill>
                  <a:schemeClr val="bg1"/>
                </a:solidFill>
              </a:rPr>
              <a:t>When SAP develop an app using the same approach of annotations and deliver it to its customers and partners. What customers would need is to tweak the UI little bit.</a:t>
            </a:r>
          </a:p>
          <a:p>
            <a:pPr algn="just"/>
            <a:endParaRPr lang="en-US" sz="1800" dirty="0">
              <a:solidFill>
                <a:schemeClr val="bg1"/>
              </a:solidFill>
            </a:endParaRPr>
          </a:p>
          <a:p>
            <a:pPr algn="just"/>
            <a:r>
              <a:rPr lang="en-US" sz="1800" dirty="0">
                <a:solidFill>
                  <a:schemeClr val="bg1"/>
                </a:solidFill>
              </a:rPr>
              <a:t>Metadata Extension – is a new CDS artefacts which is developed to decouple the UI annotations from CDS view. SAP allows a layered approach, SAP deliver standard annotation code with layer #CORE and customers &amp; partners can create another MDE file with layer #CUSTOMER or #PARTNER.</a:t>
            </a:r>
          </a:p>
          <a:p>
            <a:pPr algn="just"/>
            <a:r>
              <a:rPr lang="en-US" sz="1800" dirty="0">
                <a:solidFill>
                  <a:schemeClr val="bg1"/>
                </a:solidFill>
              </a:rPr>
              <a:t>When app runs, it checks if there is #CUSTOMER annotation file, it will take highest prio and subsequently #PARTNER and #CORE.</a:t>
            </a:r>
          </a:p>
        </p:txBody>
      </p:sp>
    </p:spTree>
    <p:extLst>
      <p:ext uri="{BB962C8B-B14F-4D97-AF65-F5344CB8AC3E}">
        <p14:creationId xmlns:p14="http://schemas.microsoft.com/office/powerpoint/2010/main" val="4059240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a16="http://schemas.microsoft.com/office/drawing/2014/main" xmlns=""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9432</TotalTime>
  <Words>1111</Words>
  <Application>Microsoft Office PowerPoint</Application>
  <PresentationFormat>Custom</PresentationFormat>
  <Paragraphs>176</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 Unicode MS</vt:lpstr>
      <vt:lpstr>Arial</vt:lpstr>
      <vt:lpstr>Arial Black</vt:lpstr>
      <vt:lpstr>Arial Bold</vt:lpstr>
      <vt:lpstr>Calibri</vt:lpstr>
      <vt:lpstr>Cambria</vt:lpstr>
      <vt:lpstr>Cooper Black</vt:lpstr>
      <vt:lpstr>Open Sans</vt:lpstr>
      <vt:lpstr>Patua One</vt:lpstr>
      <vt:lpstr>SAPBook</vt:lpstr>
      <vt:lpstr>Segoe UI</vt:lpstr>
      <vt:lpstr>Segoe UI Bold</vt:lpstr>
      <vt:lpstr>Office Theme</vt:lpstr>
      <vt:lpstr>ABAP on Hana s/4 Hana Training</vt:lpstr>
      <vt:lpstr>Agenda – Day 16</vt:lpstr>
      <vt:lpstr>Use Case </vt:lpstr>
      <vt:lpstr>Flow of  Use Case</vt:lpstr>
      <vt:lpstr>Exercise </vt:lpstr>
      <vt:lpstr>Create Fiori App with Template on BAS</vt:lpstr>
      <vt:lpstr>Create Fiori App with Template on BAS</vt:lpstr>
      <vt:lpstr>Gold Standard </vt:lpstr>
      <vt:lpstr>Meta Data Extension</vt:lpstr>
      <vt:lpstr>UI Annotations </vt:lpstr>
      <vt:lpstr>CDS BOPF </vt:lpstr>
      <vt:lpstr>Flow of CDS Views in Hierarchy </vt:lpstr>
      <vt:lpstr>Node of Business Object</vt:lpstr>
      <vt:lpstr>Development flow &amp; Artifacts</vt:lpstr>
      <vt:lpstr>Transactional UX App with CDS &amp; BOPF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274</cp:revision>
  <dcterms:created xsi:type="dcterms:W3CDTF">2013-09-12T13:05:01Z</dcterms:created>
  <dcterms:modified xsi:type="dcterms:W3CDTF">2021-11-14T16:34:45Z</dcterms:modified>
</cp:coreProperties>
</file>